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6" r:id="rId4"/>
    <p:sldId id="257" r:id="rId5"/>
    <p:sldId id="258" r:id="rId6"/>
    <p:sldId id="288" r:id="rId7"/>
    <p:sldId id="267" r:id="rId8"/>
    <p:sldId id="289" r:id="rId9"/>
    <p:sldId id="284" r:id="rId10"/>
    <p:sldId id="286" r:id="rId11"/>
    <p:sldId id="269" r:id="rId12"/>
    <p:sldId id="285" r:id="rId13"/>
    <p:sldId id="287" r:id="rId14"/>
    <p:sldId id="265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2" autoAdjust="0"/>
    <p:restoredTop sz="94660"/>
  </p:normalViewPr>
  <p:slideViewPr>
    <p:cSldViewPr>
      <p:cViewPr>
        <p:scale>
          <a:sx n="75" d="100"/>
          <a:sy n="75" d="100"/>
        </p:scale>
        <p:origin x="1142" y="346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17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4/22/2017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4/22/2017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00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47" y="770467"/>
            <a:ext cx="10779492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7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339" y="4206876"/>
            <a:ext cx="9225798" cy="1645920"/>
          </a:xfrm>
        </p:spPr>
        <p:txBody>
          <a:bodyPr>
            <a:normAutofit/>
          </a:bodyPr>
          <a:lstStyle>
            <a:lvl1pPr marL="0" indent="0" algn="l">
              <a:buNone/>
              <a:defRPr sz="3199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AD2365B-5397-4552-89D2-3C31D6B894C4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1673" y="695325"/>
            <a:ext cx="262821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324" y="714376"/>
            <a:ext cx="7732286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47" y="767419"/>
            <a:ext cx="10777969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7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338" y="4204209"/>
            <a:ext cx="9223893" cy="1645920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1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480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9764" y="1998134"/>
            <a:ext cx="4662226" cy="376732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40467"/>
            <a:ext cx="4662226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480" y="2753084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6043" y="2038435"/>
            <a:ext cx="4662226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199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6043" y="2750990"/>
            <a:ext cx="4662226" cy="320040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8016" y="0"/>
            <a:ext cx="457080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59253" y="542282"/>
            <a:ext cx="3382399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999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1" y="762000"/>
            <a:ext cx="6094413" cy="45720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3827" y="2511813"/>
            <a:ext cx="3397635" cy="3126987"/>
          </a:xfr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>
                <a:solidFill>
                  <a:srgbClr val="262626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55" y="5418668"/>
            <a:ext cx="10777969" cy="613283"/>
          </a:xfrm>
        </p:spPr>
        <p:txBody>
          <a:bodyPr anchor="b">
            <a:normAutofit/>
          </a:bodyPr>
          <a:lstStyle>
            <a:lvl1pPr>
              <a:defRPr sz="31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88825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1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480" y="5909735"/>
            <a:ext cx="9226941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EBD992-82F2-4752-BCD7-4BDCCFA26099}" type="datetime1">
              <a:rPr lang="en-US" smtClean="0"/>
              <a:t>4/22/2017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1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053" y="499533"/>
            <a:ext cx="1076997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480" y="2011680"/>
            <a:ext cx="107509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622" y="6412447"/>
            <a:ext cx="411372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6554697"/>
            <a:ext cx="502789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1644" y="5876413"/>
            <a:ext cx="2925318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297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5398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3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368" indent="-342797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3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475" indent="-548475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999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713" indent="-822713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6951" indent="-109695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19964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39958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9952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799460" indent="-228531" algn="l" defTabSz="914126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79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lalit7jai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hina-gandhi-52834356/" TargetMode="External"/><Relationship Id="rId5" Type="http://schemas.openxmlformats.org/officeDocument/2006/relationships/hyperlink" Target="https://www.linkedin.com/in/goelshi/" TargetMode="External"/><Relationship Id="rId4" Type="http://schemas.openxmlformats.org/officeDocument/2006/relationships/hyperlink" Target="https://www.linkedin.com/in/rohitag04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ybuluo.com/HaomingJiang/note/462804" TargetMode="External"/><Relationship Id="rId2" Type="http://schemas.openxmlformats.org/officeDocument/2006/relationships/hyperlink" Target="https://districtdatalabs.silvrback.com/modern-methods-for-sentiment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" y="685801"/>
            <a:ext cx="10820400" cy="2666999"/>
          </a:xfrm>
        </p:spPr>
        <p:txBody>
          <a:bodyPr/>
          <a:lstStyle/>
          <a:p>
            <a:r>
              <a:rPr lang="en-US" dirty="0" smtClean="0"/>
              <a:t>Classification using CNN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5002" y="3886200"/>
            <a:ext cx="84843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2400" dirty="0"/>
              <a:t>Lalit Jain </a:t>
            </a:r>
            <a:r>
              <a:rPr lang="en-US" sz="2400" u="sng" dirty="0">
                <a:hlinkClick r:id="rId3"/>
              </a:rPr>
              <a:t>https</a:t>
            </a:r>
            <a:r>
              <a:rPr lang="en-US" sz="2400" u="sng" dirty="0" smtClean="0">
                <a:hlinkClick r:id="rId3"/>
              </a:rPr>
              <a:t>://www.linkedin.com/in/lalit7jain/</a:t>
            </a:r>
            <a:r>
              <a:rPr lang="en-US" sz="2400" dirty="0" smtClean="0"/>
              <a:t> </a:t>
            </a:r>
          </a:p>
          <a:p>
            <a:pPr lvl="0" algn="r"/>
            <a:r>
              <a:rPr lang="en-US" sz="2400" dirty="0" smtClean="0"/>
              <a:t>Rohit Agarwal </a:t>
            </a:r>
            <a:r>
              <a:rPr lang="en-US" sz="2400" u="sng" dirty="0" smtClean="0">
                <a:hlinkClick r:id="rId4"/>
              </a:rPr>
              <a:t>https://www.linkedin.com/in/rohitag04/</a:t>
            </a:r>
            <a:r>
              <a:rPr lang="en-US" sz="2400" dirty="0" smtClean="0"/>
              <a:t> </a:t>
            </a:r>
          </a:p>
          <a:p>
            <a:pPr lvl="0" algn="r"/>
            <a:r>
              <a:rPr lang="en-US" sz="2400" dirty="0" smtClean="0"/>
              <a:t>Shivam Goel </a:t>
            </a:r>
            <a:r>
              <a:rPr lang="en-US" sz="2400" dirty="0" smtClean="0">
                <a:hlinkClick r:id="rId5"/>
              </a:rPr>
              <a:t>https://www.linkedin.com/in/goelshi/</a:t>
            </a:r>
            <a:endParaRPr lang="en-US" sz="2400" dirty="0" smtClean="0"/>
          </a:p>
          <a:p>
            <a:pPr lvl="0" algn="r"/>
            <a:r>
              <a:rPr lang="en-US" sz="2400" dirty="0" err="1" smtClean="0"/>
              <a:t>Hina</a:t>
            </a:r>
            <a:r>
              <a:rPr lang="en-US" sz="2400" dirty="0" smtClean="0"/>
              <a:t> </a:t>
            </a:r>
            <a:r>
              <a:rPr lang="en-US" sz="2400" dirty="0"/>
              <a:t>Gandhi: </a:t>
            </a:r>
            <a:r>
              <a:rPr lang="en-US" sz="2400" dirty="0">
                <a:hlinkClick r:id="rId6"/>
              </a:rPr>
              <a:t>https://www.linkedin.com/in/hina-gandhi-52834356</a:t>
            </a:r>
            <a:r>
              <a:rPr lang="en-US" sz="2400" dirty="0" smtClean="0">
                <a:hlinkClick r:id="rId6"/>
              </a:rPr>
              <a:t>/</a:t>
            </a:r>
            <a:r>
              <a:rPr lang="en-US" sz="2400" dirty="0" smtClean="0"/>
              <a:t> </a:t>
            </a:r>
          </a:p>
          <a:p>
            <a:pPr algn="r"/>
            <a:endParaRPr lang="en-US" sz="2400" dirty="0" smtClean="0"/>
          </a:p>
          <a:p>
            <a:pPr algn="r"/>
            <a:r>
              <a:rPr lang="en-US" sz="2400" b="1" dirty="0" smtClean="0"/>
              <a:t>Big Data &amp; Engineering Systems</a:t>
            </a:r>
          </a:p>
          <a:p>
            <a:pPr algn="r"/>
            <a:r>
              <a:rPr lang="en-US" sz="2400" i="1" dirty="0" smtClean="0"/>
              <a:t>Under the guidance of Professor. Dino </a:t>
            </a:r>
            <a:r>
              <a:rPr lang="en-US" sz="2400" i="1" dirty="0" err="1" smtClean="0"/>
              <a:t>Konstantopoulos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0412" y="595145"/>
            <a:ext cx="10769970" cy="1658198"/>
          </a:xfrm>
        </p:spPr>
        <p:txBody>
          <a:bodyPr/>
          <a:lstStyle/>
          <a:p>
            <a:r>
              <a:rPr lang="en-US" dirty="0" smtClean="0"/>
              <a:t>CNN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4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236543"/>
            <a:ext cx="10769970" cy="1658198"/>
          </a:xfrm>
        </p:spPr>
        <p:txBody>
          <a:bodyPr/>
          <a:lstStyle/>
          <a:p>
            <a:r>
              <a:rPr lang="en-US" dirty="0" smtClean="0"/>
              <a:t>VGG16 Pre-Trained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32812" y="6248400"/>
            <a:ext cx="3505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https://arxiv.org/pdf/1409.1556.pdf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2469" y="6248400"/>
            <a:ext cx="96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Citation: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78952" y="1894741"/>
            <a:ext cx="396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77777"/>
                </a:solidFill>
                <a:latin typeface="Arial" panose="020B0604020202020204" pitchFamily="34" charset="0"/>
              </a:rPr>
              <a:t>The model achieves 92.7% top-5 test accuracy in </a:t>
            </a:r>
            <a:r>
              <a:rPr lang="en-US" sz="2400" dirty="0" smtClean="0">
                <a:solidFill>
                  <a:srgbClr val="777777"/>
                </a:solidFill>
                <a:latin typeface="Arial" panose="020B0604020202020204" pitchFamily="34" charset="0"/>
              </a:rPr>
              <a:t>ImageNet, which </a:t>
            </a:r>
            <a:r>
              <a:rPr lang="en-US" sz="2400" dirty="0">
                <a:solidFill>
                  <a:srgbClr val="777777"/>
                </a:solidFill>
                <a:latin typeface="Arial" panose="020B0604020202020204" pitchFamily="34" charset="0"/>
              </a:rPr>
              <a:t>is a dataset of over 14 million images belonging to 1000 classes.</a:t>
            </a:r>
            <a:endParaRPr lang="en-US" sz="2400" dirty="0"/>
          </a:p>
        </p:txBody>
      </p:sp>
      <p:pic>
        <p:nvPicPr>
          <p:cNvPr id="5126" name="Picture 6" descr="https://www.cs.toronto.edu/~frossard/post/vgg16/vg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6" y="1894741"/>
            <a:ext cx="6885977" cy="4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.slidesharecdn.com/fttl-keras-nov2016-161120190859/95/transfer-learning-and-fine-tuning-for-cross-domain-image-classification-with-keras-15-638.jpg?cb=14796690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2"/>
          <a:stretch/>
        </p:blipFill>
        <p:spPr bwMode="auto">
          <a:xfrm>
            <a:off x="608012" y="1266907"/>
            <a:ext cx="8901748" cy="55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0"/>
            <a:ext cx="10769970" cy="1658198"/>
          </a:xfrm>
        </p:spPr>
        <p:txBody>
          <a:bodyPr/>
          <a:lstStyle/>
          <a:p>
            <a:r>
              <a:rPr lang="en-US" dirty="0" smtClean="0"/>
              <a:t>Fine tuning the VGG16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8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098" y="2135960"/>
            <a:ext cx="10750925" cy="3766185"/>
          </a:xfrm>
        </p:spPr>
        <p:txBody>
          <a:bodyPr/>
          <a:lstStyle/>
          <a:p>
            <a:r>
              <a:rPr lang="en-US" dirty="0" smtClean="0"/>
              <a:t>References: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districtdatalabs.silvrback.com/modern-methods-for-sentiment-analysis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www.zybuluo.com/HaomingJiang/note/462804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53" y="2286000"/>
            <a:ext cx="10750925" cy="36576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Case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Building a Convolutional Neural Network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Time Complexity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VGG16 model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Limitations &amp;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Future Scope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Demo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20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099" y="2514600"/>
            <a:ext cx="6104114" cy="1905000"/>
          </a:xfrm>
        </p:spPr>
        <p:txBody>
          <a:bodyPr>
            <a:normAutofit/>
          </a:bodyPr>
          <a:lstStyle/>
          <a:p>
            <a:pPr marL="4571" lvl="1" indent="0">
              <a:buNone/>
            </a:pPr>
            <a:r>
              <a:rPr lang="en-US" dirty="0" smtClean="0"/>
              <a:t>Building a CNN model which can be </a:t>
            </a:r>
            <a:r>
              <a:rPr lang="en-US" b="1" dirty="0" smtClean="0">
                <a:solidFill>
                  <a:srgbClr val="00B050"/>
                </a:solidFill>
              </a:rPr>
              <a:t>trained on the fly </a:t>
            </a:r>
            <a:r>
              <a:rPr lang="en-US" dirty="0" smtClean="0"/>
              <a:t>and classify objects</a:t>
            </a:r>
            <a:endParaRPr lang="en-US" dirty="0"/>
          </a:p>
        </p:txBody>
      </p:sp>
      <p:pic>
        <p:nvPicPr>
          <p:cNvPr id="1026" name="Picture 2" descr="Image result for image identif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860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098" y="1981200"/>
            <a:ext cx="10750925" cy="18745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Using Flickr API download the images from the front end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Prepare the image by cleaning and augmentation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Train the model based on the image downloaded with Convolutional Neural Network using </a:t>
            </a:r>
            <a:r>
              <a:rPr lang="en-US" b="1" dirty="0" err="1" smtClean="0"/>
              <a:t>Keras</a:t>
            </a:r>
            <a:r>
              <a:rPr lang="en-US" b="1" dirty="0" smtClean="0"/>
              <a:t> and </a:t>
            </a:r>
            <a:r>
              <a:rPr lang="en-US" b="1" dirty="0" err="1" smtClean="0"/>
              <a:t>Tensorflow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Classify the image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7053" y="4038600"/>
            <a:ext cx="10750925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13" indent="-91413" algn="l" defTabSz="914126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3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368" indent="-342797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3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475" indent="-548475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999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713" indent="-822713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6951" indent="-1096951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99640" indent="-228531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99580" indent="-228531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99520" indent="-228531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9460" indent="-228531" algn="l" defTabSz="914126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799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pc="-12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Technology Stack:</a:t>
            </a:r>
          </a:p>
          <a:p>
            <a:pPr marL="0" indent="0">
              <a:buNone/>
            </a:pPr>
            <a:r>
              <a:rPr lang="en-US" dirty="0" smtClean="0"/>
              <a:t>Programming Language: </a:t>
            </a:r>
            <a:r>
              <a:rPr lang="en-US" b="1" dirty="0" smtClean="0"/>
              <a:t>Python</a:t>
            </a:r>
          </a:p>
          <a:p>
            <a:pPr marL="0" indent="0">
              <a:buNone/>
            </a:pPr>
            <a:r>
              <a:rPr lang="en-US" dirty="0" smtClean="0"/>
              <a:t>Front End: </a:t>
            </a:r>
            <a:r>
              <a:rPr lang="en-US" b="1" dirty="0" smtClean="0"/>
              <a:t>Django Framework</a:t>
            </a:r>
          </a:p>
          <a:p>
            <a:pPr marL="0" indent="0">
              <a:buNone/>
            </a:pPr>
            <a:r>
              <a:rPr lang="en-US" dirty="0" smtClean="0"/>
              <a:t>Machine Specifications: </a:t>
            </a:r>
          </a:p>
          <a:p>
            <a:pPr marL="0" indent="0">
              <a:buNone/>
            </a:pPr>
            <a:r>
              <a:rPr lang="en-US" dirty="0" smtClean="0"/>
              <a:t>Libraries:</a:t>
            </a:r>
            <a:r>
              <a:rPr lang="en-US" b="1" dirty="0" smtClean="0"/>
              <a:t> </a:t>
            </a:r>
            <a:r>
              <a:rPr lang="en-US" b="1" dirty="0" err="1" smtClean="0"/>
              <a:t>Keras</a:t>
            </a:r>
            <a:r>
              <a:rPr lang="en-US" b="1" dirty="0" smtClean="0"/>
              <a:t>, </a:t>
            </a:r>
            <a:r>
              <a:rPr lang="en-US" b="1" dirty="0" err="1" smtClean="0"/>
              <a:t>Tensorflow</a:t>
            </a:r>
            <a:r>
              <a:rPr lang="en-US" b="1" dirty="0" smtClean="0"/>
              <a:t>, VGG16, </a:t>
            </a:r>
            <a:r>
              <a:rPr lang="en-US" b="1" dirty="0" err="1" smtClean="0"/>
              <a:t>etc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812" y="152400"/>
            <a:ext cx="8713959" cy="795867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2050" name="Picture 2" descr="Image result for convolutional neural network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953347"/>
            <a:ext cx="10022386" cy="563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0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812" y="1066800"/>
            <a:ext cx="433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Images are a matrix of pixel values</a:t>
            </a:r>
          </a:p>
        </p:txBody>
      </p:sp>
      <p:pic>
        <p:nvPicPr>
          <p:cNvPr id="7170" name="Picture 2" descr="8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81000"/>
            <a:ext cx="2743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97632"/>
            <a:ext cx="457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1812" y="1905000"/>
            <a:ext cx="293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Convolution Operation</a:t>
            </a:r>
            <a:endParaRPr lang="en-US" sz="2400" b="1" dirty="0"/>
          </a:p>
        </p:txBody>
      </p:sp>
      <p:pic>
        <p:nvPicPr>
          <p:cNvPr id="7174" name="Picture 6" descr="Screen Shot 2016-08-07 at 6.18.19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2707333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812" y="3594408"/>
            <a:ext cx="1995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Relu</a:t>
            </a:r>
            <a:r>
              <a:rPr lang="en-US" sz="2400" b="1" dirty="0" smtClean="0"/>
              <a:t> Activation</a:t>
            </a:r>
            <a:endParaRPr lang="en-US" sz="2400" b="1" dirty="0"/>
          </a:p>
        </p:txBody>
      </p:sp>
      <p:pic>
        <p:nvPicPr>
          <p:cNvPr id="7176" name="Picture 8" descr="Screen Shot 2016-08-07 at 6.11.53 P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7" y="3429000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812" y="4419600"/>
            <a:ext cx="184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Pooling (Max)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20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812" y="152400"/>
            <a:ext cx="11506200" cy="795867"/>
          </a:xfrm>
        </p:spPr>
        <p:txBody>
          <a:bodyPr>
            <a:normAutofit/>
          </a:bodyPr>
          <a:lstStyle/>
          <a:p>
            <a:r>
              <a:rPr lang="en-US" dirty="0"/>
              <a:t>Putting it all </a:t>
            </a:r>
            <a:r>
              <a:rPr lang="en-US" dirty="0" smtClean="0"/>
              <a:t>together</a:t>
            </a:r>
            <a:endParaRPr lang="en-US" dirty="0"/>
          </a:p>
        </p:txBody>
      </p:sp>
      <p:pic>
        <p:nvPicPr>
          <p:cNvPr id="3074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1219200"/>
            <a:ext cx="11529124" cy="49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augmentation for improving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047" y="2218516"/>
            <a:ext cx="10429565" cy="1210483"/>
          </a:xfrm>
        </p:spPr>
        <p:txBody>
          <a:bodyPr>
            <a:normAutofit/>
          </a:bodyPr>
          <a:lstStyle/>
          <a:p>
            <a:r>
              <a:rPr lang="en-US" dirty="0"/>
              <a:t>By applying random transformation to our train set, we artificially enhance our dataset with new unseen images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0172" y="3139615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shear_range</a:t>
            </a:r>
            <a:r>
              <a:rPr lang="en-US" dirty="0"/>
              <a:t>: Rotate image by 0.2</a:t>
            </a:r>
          </a:p>
          <a:p>
            <a:r>
              <a:rPr lang="en-US" dirty="0" err="1"/>
              <a:t>zoom_range</a:t>
            </a:r>
            <a:r>
              <a:rPr lang="en-US" dirty="0"/>
              <a:t>: Zoom the image by 0.2</a:t>
            </a:r>
          </a:p>
          <a:p>
            <a:r>
              <a:rPr lang="en-US" dirty="0" err="1"/>
              <a:t>horizontal_flip</a:t>
            </a:r>
            <a:r>
              <a:rPr lang="en-US" dirty="0"/>
              <a:t>: Randomly flip inputs horizontally.</a:t>
            </a:r>
          </a:p>
          <a:p>
            <a:r>
              <a:rPr lang="en-US" dirty="0"/>
              <a:t>rescale: rescaling factor (1./255)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200400"/>
            <a:ext cx="7448868" cy="26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50A9AA-52B9-4BCE-8F7B-96CF968CD3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0</TotalTime>
  <Words>266</Words>
  <Application>Microsoft Office PowerPoint</Application>
  <PresentationFormat>Custom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Metropolitan</vt:lpstr>
      <vt:lpstr>Classification using CNN</vt:lpstr>
      <vt:lpstr>Agenda</vt:lpstr>
      <vt:lpstr>Case Study</vt:lpstr>
      <vt:lpstr>Approach</vt:lpstr>
      <vt:lpstr>Data Set Description</vt:lpstr>
      <vt:lpstr>Convolutional Neural Network</vt:lpstr>
      <vt:lpstr>PowerPoint Presentation</vt:lpstr>
      <vt:lpstr>Putting it all together</vt:lpstr>
      <vt:lpstr>Data augmentation for improving the model</vt:lpstr>
      <vt:lpstr>CNN complexity</vt:lpstr>
      <vt:lpstr>VGG16 Pre-Trained Model</vt:lpstr>
      <vt:lpstr>Fine tuning the VGG16 Model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2017-04-18T21:42:48Z</dcterms:created>
  <dcterms:modified xsi:type="dcterms:W3CDTF">2017-04-23T15:59:45Z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TC034605559991</vt:lpwstr>
  </property>
</Properties>
</file>